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42"/>
  </p:notesMasterIdLst>
  <p:sldIdLst>
    <p:sldId id="256" r:id="rId2"/>
    <p:sldId id="265" r:id="rId3"/>
    <p:sldId id="259" r:id="rId4"/>
    <p:sldId id="269" r:id="rId5"/>
    <p:sldId id="284" r:id="rId6"/>
    <p:sldId id="285" r:id="rId7"/>
    <p:sldId id="260" r:id="rId8"/>
    <p:sldId id="293" r:id="rId9"/>
    <p:sldId id="294" r:id="rId10"/>
    <p:sldId id="262" r:id="rId11"/>
    <p:sldId id="291" r:id="rId12"/>
    <p:sldId id="289" r:id="rId13"/>
    <p:sldId id="305" r:id="rId14"/>
    <p:sldId id="278" r:id="rId15"/>
    <p:sldId id="281" r:id="rId16"/>
    <p:sldId id="273" r:id="rId17"/>
    <p:sldId id="268" r:id="rId18"/>
    <p:sldId id="306" r:id="rId19"/>
    <p:sldId id="279" r:id="rId20"/>
    <p:sldId id="295" r:id="rId21"/>
    <p:sldId id="301" r:id="rId22"/>
    <p:sldId id="297" r:id="rId23"/>
    <p:sldId id="302" r:id="rId24"/>
    <p:sldId id="303" r:id="rId25"/>
    <p:sldId id="304" r:id="rId26"/>
    <p:sldId id="300" r:id="rId27"/>
    <p:sldId id="276" r:id="rId28"/>
    <p:sldId id="274" r:id="rId29"/>
    <p:sldId id="280" r:id="rId30"/>
    <p:sldId id="282" r:id="rId31"/>
    <p:sldId id="270" r:id="rId32"/>
    <p:sldId id="288" r:id="rId33"/>
    <p:sldId id="290" r:id="rId34"/>
    <p:sldId id="298" r:id="rId35"/>
    <p:sldId id="299" r:id="rId36"/>
    <p:sldId id="287" r:id="rId37"/>
    <p:sldId id="283" r:id="rId38"/>
    <p:sldId id="267" r:id="rId39"/>
    <p:sldId id="296" r:id="rId40"/>
    <p:sldId id="27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269"/>
            <p14:sldId id="284"/>
            <p14:sldId id="285"/>
            <p14:sldId id="260"/>
            <p14:sldId id="293"/>
            <p14:sldId id="294"/>
          </p14:sldIdLst>
        </p14:section>
        <p14:section name="Preliminary results" id="{CEEEDF50-B2D5-F54F-8AEF-4009D792E9C1}">
          <p14:sldIdLst>
            <p14:sldId id="262"/>
            <p14:sldId id="291"/>
            <p14:sldId id="289"/>
            <p14:sldId id="305"/>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306"/>
            <p14:sldId id="279"/>
            <p14:sldId id="295"/>
            <p14:sldId id="301"/>
            <p14:sldId id="297"/>
            <p14:sldId id="302"/>
            <p14:sldId id="303"/>
            <p14:sldId id="304"/>
            <p14:sldId id="300"/>
            <p14:sldId id="276"/>
            <p14:sldId id="274"/>
            <p14:sldId id="280"/>
            <p14:sldId id="282"/>
            <p14:sldId id="270"/>
            <p14:sldId id="288"/>
            <p14:sldId id="290"/>
            <p14:sldId id="298"/>
            <p14:sldId id="299"/>
            <p14:sldId id="287"/>
            <p14:sldId id="283"/>
            <p14:sldId id="267"/>
            <p14:sldId id="296"/>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3"/>
    <p:restoredTop sz="70472"/>
  </p:normalViewPr>
  <p:slideViewPr>
    <p:cSldViewPr snapToGrid="0" snapToObjects="1">
      <p:cViewPr varScale="1">
        <p:scale>
          <a:sx n="78" d="100"/>
          <a:sy n="78" d="100"/>
        </p:scale>
        <p:origin x="232" y="168"/>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זו 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אופציונאלי לחיישן.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כל איקס הוא מיקום אחד במערך </a:t>
                </a:r>
                <a:r>
                  <a:rPr lang="he-IL" dirty="0"/>
                  <a:t>ה-</a:t>
                </a:r>
                <a:r>
                  <a:rPr lang="en-US" dirty="0"/>
                  <a:t>decision variables</a:t>
                </a:r>
                <a:r>
                  <a:rPr lang="he-IL" dirty="0"/>
                  <a:t> שלנו, שהוא מערך בינארי של כ-400 מקומות </a:t>
                </a:r>
                <a:r>
                  <a:rPr lang="he-IL" dirty="0" err="1"/>
                  <a:t>פונציאליים</a:t>
                </a:r>
                <a:r>
                  <a:rPr lang="he-IL" dirty="0"/>
                  <a:t> להניח חיישנים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בגלל שלקחנו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לתקן את ה-</a:t>
                </a:r>
                <a:r>
                  <a:rPr lang="en-US" sz="1200" kern="1200" dirty="0">
                    <a:solidFill>
                      <a:schemeClr val="tx1"/>
                    </a:solidFill>
                    <a:effectLst/>
                    <a:latin typeface="+mn-lt"/>
                    <a:ea typeface="+mn-ea"/>
                    <a:cs typeface="+mn-cs"/>
                  </a:rPr>
                  <a:t>wind rose</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(הפך ל6)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336 קטגוריות של מהירות-כיוון-ומצב יציבות שמתוכם 192 היו מצבים שנצפו בנתונים שלקחנו.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288, 144 היו באמת).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89608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להשוות את המיקומים המועדפים להנחת חיישנים</a:t>
                </a:r>
                <a:r>
                  <a:rPr lang="en-US"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שמיוצגים לפי אחוז הפתרונות בהם הונח שם חיישן לעומת מפת הריכוזים הממוצעת מגיעים לכל היותר לקורלציה של בערך 0.7</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a:t>
            </a:r>
            <a:r>
              <a:rPr lang="en-US" dirty="0"/>
              <a:t>RMSE</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a:t>
            </a:r>
            <a:r>
              <a:rPr lang="he-IL"/>
              <a:t>.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2951979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שכיחות גדולה מ-0. סך </a:t>
            </a:r>
            <a:r>
              <a:rPr lang="he-IL" dirty="0" err="1"/>
              <a:t>הכל</a:t>
            </a:r>
            <a:r>
              <a:rPr lang="he-IL" dirty="0"/>
              <a:t> היו 144 כאלו. לכל מצב מזג אוויר כזה חישבתי מפת ריכוזים ממוצעת בהנחה שכל 5 המקורות פועלים בפליטה הממוצעת שלהם. לקחתי את הפתרונות האופטימליים (רשתות עם מספר חיישנים בין 2 ל-41) וחישבתי את מדד ה- PED עבור כל רשת אופטימלית כזאת לכל אחת מ-144 המפות. </a:t>
            </a:r>
          </a:p>
          <a:p>
            <a:pPr marL="0" algn="r" defTabSz="914400" rtl="1" eaLnBrk="1" latinLnBrk="0" hangingPunct="1"/>
            <a:r>
              <a:rPr lang="he-IL" dirty="0"/>
              <a:t>במקביל, עשיתי את אותו הדבר עבור רשתות במיקומי חיישנים רנדומליים וחישבתי את מדד ה-</a:t>
            </a:r>
            <a:r>
              <a:rPr lang="en-US" dirty="0"/>
              <a:t>PED</a:t>
            </a:r>
            <a:r>
              <a:rPr lang="he-IL" dirty="0"/>
              <a:t> (100 פעמים). </a:t>
            </a:r>
          </a:p>
          <a:p>
            <a:pPr marL="0" algn="r" defTabSz="914400" rtl="1" eaLnBrk="1" latinLnBrk="0" hangingPunct="1"/>
            <a:r>
              <a:rPr lang="he-IL" dirty="0"/>
              <a:t>הגרף הזה מראה השוואה לדוגמא של הגרלה רנדומלית אחת עם הרשת האופטימלית. כל נקודה בכל </a:t>
            </a:r>
            <a:r>
              <a:rPr lang="he-IL" dirty="0" err="1"/>
              <a:t>בוקספלוט</a:t>
            </a:r>
            <a:r>
              <a:rPr lang="he-IL" dirty="0"/>
              <a:t> היא מצב (מבין 144) וערך ה-</a:t>
            </a:r>
            <a:r>
              <a:rPr lang="en-US" dirty="0"/>
              <a:t>PED</a:t>
            </a:r>
            <a:r>
              <a:rPr lang="he-IL" dirty="0"/>
              <a:t> </a:t>
            </a:r>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en-US" dirty="0"/>
              <a:t>10k</a:t>
            </a:r>
            <a:r>
              <a:rPr lang="he-IL" dirty="0"/>
              <a:t> מצבי מזג אוויר שונים הוגרלו לפי התדירויות שחושבו (כרגע רק ממש הערכים הדיסקרטיים, לא רציף) יחד עם מצבים שונים של 5 המפעלים – בין 0 פליטה לפליטה פי 2 מהממוצע. קריאות במרחב הסימולציה חושבו עבור כל מצב. </a:t>
            </a:r>
          </a:p>
          <a:p>
            <a:pPr marL="0" algn="r" defTabSz="914400" rtl="1" eaLnBrk="1" latinLnBrk="0" hangingPunct="1"/>
            <a:r>
              <a:rPr lang="he-IL" dirty="0"/>
              <a:t>עבור הפתרון האופטימלי לכל מספר של חיישנים (מ2 ועד 50) חושבו ערכי ה-PED (ממוצע המינימום מכל קטגוריה). ערכים אלו הושוו לערכים של פתרון רנדומלי. באיור רואים השוואה אחת של הפתרון האופטימלי לרנדומלי. כל נקודה היא מצב שהוגרל. לכן בכל </a:t>
            </a:r>
            <a:r>
              <a:rPr lang="he-IL" dirty="0" err="1"/>
              <a:t>בוקספלוט</a:t>
            </a:r>
            <a:r>
              <a:rPr lang="he-IL" dirty="0"/>
              <a:t> יש </a:t>
            </a:r>
            <a:r>
              <a:rPr lang="en-US" dirty="0"/>
              <a:t>10k</a:t>
            </a:r>
            <a:r>
              <a:rPr lang="he-IL" dirty="0"/>
              <a:t> נקודות. </a:t>
            </a:r>
          </a:p>
          <a:p>
            <a:pPr marL="0" algn="r" defTabSz="914400" rtl="1" eaLnBrk="1" latinLnBrk="0" hangingPunct="1"/>
            <a:endParaRPr lang="he-IL" dirty="0"/>
          </a:p>
          <a:p>
            <a:pPr marL="0" algn="r" defTabSz="914400" rtl="1" eaLnBrk="1" latinLnBrk="0" hangingPunct="1"/>
            <a:r>
              <a:rPr lang="he-IL" dirty="0"/>
              <a:t>ההשוואה הזאת נעשתה 100 פעמים (100 פתרונות רנדומליים הומצאו לכל מספר חיישנים מ-2 עד 50</a:t>
            </a:r>
            <a:r>
              <a:rPr lang="en-US" dirty="0"/>
              <a:t>(</a:t>
            </a:r>
            <a:r>
              <a:rPr lang="he-IL" dirty="0"/>
              <a:t>. </a:t>
            </a:r>
          </a:p>
          <a:p>
            <a:pPr marL="0" algn="r" defTabSz="914400" rtl="1" eaLnBrk="1" latinLnBrk="0" hangingPunct="1"/>
            <a:r>
              <a:rPr lang="he-IL" dirty="0"/>
              <a:t>בכל פעם בדקנו מובהקות סטטיסטית בין ערכי ה-</a:t>
            </a:r>
            <a:r>
              <a:rPr lang="en-US" dirty="0"/>
              <a:t>PED</a:t>
            </a:r>
            <a:r>
              <a:rPr lang="he-IL" dirty="0"/>
              <a:t> של שתי האוכלוסיות בעזרת מבחן לא פרמטרי. במספר חיישנים גבוה (מעל 11?) – ב100% מהמקרים הפתרון האופטימלי נתן ערכי </a:t>
            </a:r>
            <a:r>
              <a:rPr lang="en-US" dirty="0"/>
              <a:t>PED</a:t>
            </a:r>
            <a:r>
              <a:rPr lang="he-IL" dirty="0"/>
              <a:t> גבוהים מהפתרון </a:t>
            </a:r>
            <a:r>
              <a:rPr lang="he-IL" dirty="0" err="1"/>
              <a:t>הרדנומלי</a:t>
            </a:r>
            <a:r>
              <a:rPr lang="he-IL" dirty="0"/>
              <a:t>. במספר חיישנים נמוך – יתכן והפתרון שניתן כאופטימלי אינו אופטימלי בכל המקרים </a:t>
            </a:r>
            <a:r>
              <a:rPr lang="he-IL" dirty="0" err="1"/>
              <a:t>שאיתגרנו</a:t>
            </a:r>
            <a:r>
              <a:rPr lang="he-IL" dirty="0"/>
              <a:t> איתם. </a:t>
            </a:r>
          </a:p>
          <a:p>
            <a:pPr marL="0" algn="r" defTabSz="914400" rtl="1" eaLnBrk="1" latinLnBrk="0" hangingPunct="1"/>
            <a:endParaRPr lang="he-IL" dirty="0"/>
          </a:p>
          <a:p>
            <a:pPr marL="0" algn="r" defTabSz="914400" rtl="1" eaLnBrk="1" latinLnBrk="0" hangingPunct="1"/>
            <a:r>
              <a:rPr lang="he-IL" dirty="0"/>
              <a:t>באיור השני אפשר לראות את:</a:t>
            </a:r>
          </a:p>
          <a:p>
            <a:pPr marL="228600" indent="-228600" algn="r" defTabSz="914400" rtl="1" eaLnBrk="1" latinLnBrk="0" hangingPunct="1">
              <a:buAutoNum type="arabicPeriod"/>
            </a:pPr>
            <a:r>
              <a:rPr lang="he-IL" dirty="0"/>
              <a:t>אחוז המקרים בהם לא ניתן לומר שמשמעותית ערכי ה-</a:t>
            </a:r>
            <a:r>
              <a:rPr lang="en-US" dirty="0"/>
              <a:t>PED</a:t>
            </a:r>
            <a:r>
              <a:rPr lang="he-IL" dirty="0"/>
              <a:t> של הפתרון האופטימלי גבוהים מערכי ה-</a:t>
            </a:r>
            <a:r>
              <a:rPr lang="en-US" dirty="0"/>
              <a:t>PED</a:t>
            </a:r>
            <a:r>
              <a:rPr lang="he-IL" dirty="0"/>
              <a:t> של פתרון רנדומלי. </a:t>
            </a:r>
          </a:p>
          <a:p>
            <a:pPr marL="228600" indent="-228600" algn="r" defTabSz="914400" rtl="1" eaLnBrk="1" latinLnBrk="0" hangingPunct="1">
              <a:buAutoNum type="arabicPeriod"/>
            </a:pPr>
            <a:r>
              <a:rPr lang="he-IL" dirty="0"/>
              <a:t>אחוז המקרים בהם הפתרון הרנדומלי נתן משמעותית ערכי PED גבוהים מהפתרון האופטימלי. </a:t>
            </a:r>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400" b="1" kern="1200" dirty="0" err="1">
                <a:solidFill>
                  <a:schemeClr val="tx1">
                    <a:lumMod val="85000"/>
                    <a:lumOff val="15000"/>
                  </a:schemeClr>
                </a:solidFill>
                <a:latin typeface="DaunPenh" pitchFamily="2" charset="0"/>
                <a:ea typeface="+mn-ea"/>
                <a:cs typeface="DaunPenh" pitchFamily="2" charset="0"/>
              </a:rPr>
              <a:t>M</a:t>
            </a:r>
            <a:r>
              <a:rPr lang="en-US" sz="1400" b="1" kern="1200" dirty="0" err="1">
                <a:solidFill>
                  <a:schemeClr val="tx1">
                    <a:lumMod val="85000"/>
                    <a:lumOff val="15000"/>
                  </a:schemeClr>
                </a:solidFill>
                <a:latin typeface="DaunPenh" pitchFamily="2" charset="0"/>
                <a:ea typeface="+mn-ea"/>
                <a:cs typeface="DaunPenh" pitchFamily="2" charset="0"/>
              </a:rPr>
              <a:t>ajor</a:t>
            </a:r>
            <a:r>
              <a:rPr lang="en-US" sz="1400" b="1" kern="1200" dirty="0">
                <a:solidFill>
                  <a:schemeClr val="tx1">
                    <a:lumMod val="85000"/>
                    <a:lumOff val="15000"/>
                  </a:schemeClr>
                </a:solidFill>
                <a:latin typeface="DaunPenh" pitchFamily="2" charset="0"/>
                <a:ea typeface="+mn-ea"/>
                <a:cs typeface="DaunPenh" pitchFamily="2" charset="0"/>
              </a:rPr>
              <a:t> pollutants </a:t>
            </a:r>
            <a:r>
              <a:rPr lang="en-US" sz="1400" kern="1200" dirty="0">
                <a:solidFill>
                  <a:schemeClr val="tx1">
                    <a:lumMod val="85000"/>
                    <a:lumOff val="15000"/>
                  </a:schemeClr>
                </a:solidFill>
                <a:latin typeface="DaunPenh" pitchFamily="2" charset="0"/>
                <a:ea typeface="+mn-ea"/>
                <a:cs typeface="DaunPenh" pitchFamily="2" charset="0"/>
              </a:rPr>
              <a:t>– </a:t>
            </a:r>
            <a:r>
              <a:rPr lang="en-US" sz="1200" kern="1200" dirty="0">
                <a:solidFill>
                  <a:schemeClr val="tx1">
                    <a:lumMod val="85000"/>
                    <a:lumOff val="15000"/>
                  </a:schemeClr>
                </a:solidFill>
                <a:latin typeface="DaunPenh" pitchFamily="2" charset="0"/>
                <a:ea typeface="+mn-ea"/>
                <a:cs typeface="DaunPenh" pitchFamily="2" charset="0"/>
              </a:rPr>
              <a:t>NO</a:t>
            </a:r>
            <a:r>
              <a:rPr lang="en-US" sz="1200" kern="1200" baseline="-25000" dirty="0">
                <a:solidFill>
                  <a:schemeClr val="tx1">
                    <a:lumMod val="85000"/>
                    <a:lumOff val="15000"/>
                  </a:schemeClr>
                </a:solidFill>
                <a:latin typeface="DaunPenh" pitchFamily="2" charset="0"/>
                <a:ea typeface="+mn-ea"/>
                <a:cs typeface="DaunPenh" pitchFamily="2" charset="0"/>
              </a:rPr>
              <a:t>x</a:t>
            </a:r>
            <a:r>
              <a:rPr lang="en-US" sz="1200" kern="1200" dirty="0">
                <a:solidFill>
                  <a:schemeClr val="tx1">
                    <a:lumMod val="85000"/>
                    <a:lumOff val="15000"/>
                  </a:schemeClr>
                </a:solidFill>
                <a:latin typeface="DaunPenh" pitchFamily="2" charset="0"/>
                <a:ea typeface="+mn-ea"/>
                <a:cs typeface="DaunPenh" pitchFamily="2" charset="0"/>
              </a:rPr>
              <a:t>, CO, CO</a:t>
            </a:r>
            <a:r>
              <a:rPr lang="en-US" sz="1200" kern="1200" baseline="-25000" dirty="0">
                <a:solidFill>
                  <a:schemeClr val="tx1">
                    <a:lumMod val="85000"/>
                    <a:lumOff val="15000"/>
                  </a:schemeClr>
                </a:solidFill>
                <a:latin typeface="DaunPenh" pitchFamily="2" charset="0"/>
                <a:ea typeface="+mn-ea"/>
                <a:cs typeface="DaunPenh" pitchFamily="2" charset="0"/>
              </a:rPr>
              <a:t>2</a:t>
            </a:r>
            <a:r>
              <a:rPr lang="en-US" sz="1200" kern="1200" dirty="0">
                <a:solidFill>
                  <a:schemeClr val="tx1">
                    <a:lumMod val="85000"/>
                    <a:lumOff val="15000"/>
                  </a:schemeClr>
                </a:solidFill>
                <a:latin typeface="DaunPenh" pitchFamily="2" charset="0"/>
                <a:ea typeface="+mn-ea"/>
                <a:cs typeface="DaunPenh" pitchFamily="2" charset="0"/>
              </a:rPr>
              <a:t>, SO</a:t>
            </a:r>
            <a:r>
              <a:rPr lang="en-US" sz="1200" kern="1200" baseline="-25000" dirty="0">
                <a:solidFill>
                  <a:schemeClr val="tx1">
                    <a:lumMod val="85000"/>
                    <a:lumOff val="15000"/>
                  </a:schemeClr>
                </a:solidFill>
                <a:latin typeface="DaunPenh" pitchFamily="2" charset="0"/>
                <a:ea typeface="+mn-ea"/>
                <a:cs typeface="DaunPenh" pitchFamily="2" charset="0"/>
              </a:rPr>
              <a:t>2</a:t>
            </a:r>
            <a:r>
              <a:rPr lang="en-US" sz="1200" kern="1200" dirty="0">
                <a:solidFill>
                  <a:schemeClr val="tx1">
                    <a:lumMod val="85000"/>
                    <a:lumOff val="15000"/>
                  </a:schemeClr>
                </a:solidFill>
                <a:latin typeface="DaunPenh" pitchFamily="2" charset="0"/>
                <a:ea typeface="+mn-ea"/>
                <a:cs typeface="DaunPenh" pitchFamily="2" charset="0"/>
              </a:rPr>
              <a:t>, O</a:t>
            </a:r>
            <a:r>
              <a:rPr lang="en-US" sz="1200" kern="1200" baseline="-25000" dirty="0">
                <a:solidFill>
                  <a:schemeClr val="tx1">
                    <a:lumMod val="85000"/>
                    <a:lumOff val="15000"/>
                  </a:schemeClr>
                </a:solidFill>
                <a:latin typeface="DaunPenh" pitchFamily="2" charset="0"/>
                <a:ea typeface="+mn-ea"/>
                <a:cs typeface="DaunPenh" pitchFamily="2" charset="0"/>
              </a:rPr>
              <a:t>3</a:t>
            </a:r>
            <a:r>
              <a:rPr lang="en-US" sz="1200" kern="1200" dirty="0">
                <a:solidFill>
                  <a:schemeClr val="tx1">
                    <a:lumMod val="85000"/>
                    <a:lumOff val="15000"/>
                  </a:schemeClr>
                </a:solidFill>
                <a:latin typeface="DaunPenh" pitchFamily="2" charset="0"/>
                <a:ea typeface="+mn-ea"/>
                <a:cs typeface="DaunPenh" pitchFamily="2" charset="0"/>
              </a:rPr>
              <a:t>, CH</a:t>
            </a:r>
            <a:r>
              <a:rPr lang="en-US" sz="1200" kern="1200" baseline="-25000" dirty="0">
                <a:solidFill>
                  <a:schemeClr val="tx1">
                    <a:lumMod val="85000"/>
                    <a:lumOff val="15000"/>
                  </a:schemeClr>
                </a:solidFill>
                <a:latin typeface="DaunPenh" pitchFamily="2" charset="0"/>
                <a:ea typeface="+mn-ea"/>
                <a:cs typeface="DaunPenh" pitchFamily="2" charset="0"/>
              </a:rPr>
              <a:t>4</a:t>
            </a:r>
            <a:r>
              <a:rPr lang="en-US" sz="1200" kern="1200" dirty="0">
                <a:solidFill>
                  <a:schemeClr val="tx1">
                    <a:lumMod val="85000"/>
                    <a:lumOff val="15000"/>
                  </a:schemeClr>
                </a:solidFill>
                <a:latin typeface="DaunPenh" pitchFamily="2" charset="0"/>
                <a:ea typeface="+mn-ea"/>
                <a:cs typeface="DaunPenh" pitchFamily="2" charset="0"/>
              </a:rPr>
              <a:t>, </a:t>
            </a:r>
            <a:r>
              <a:rPr lang="he-IL" sz="1200" kern="1200" dirty="0">
                <a:solidFill>
                  <a:schemeClr val="tx1">
                    <a:lumMod val="85000"/>
                    <a:lumOff val="15000"/>
                  </a:schemeClr>
                </a:solidFill>
                <a:latin typeface="DaunPenh" pitchFamily="2" charset="0"/>
                <a:ea typeface="+mn-ea"/>
                <a:cs typeface="DaunPenh" pitchFamily="2" charset="0"/>
              </a:rPr>
              <a:t>NH</a:t>
            </a:r>
            <a:r>
              <a:rPr lang="he-IL" sz="1200" kern="1200" baseline="-25000" dirty="0">
                <a:solidFill>
                  <a:schemeClr val="tx1">
                    <a:lumMod val="85000"/>
                    <a:lumOff val="15000"/>
                  </a:schemeClr>
                </a:solidFill>
                <a:latin typeface="DaunPenh" pitchFamily="2" charset="0"/>
                <a:ea typeface="+mn-ea"/>
                <a:cs typeface="DaunPenh" pitchFamily="2" charset="0"/>
              </a:rPr>
              <a:t>3</a:t>
            </a:r>
            <a:r>
              <a:rPr lang="en-US" sz="1200" kern="1200" dirty="0">
                <a:solidFill>
                  <a:schemeClr val="tx1">
                    <a:lumMod val="85000"/>
                    <a:lumOff val="15000"/>
                  </a:schemeClr>
                </a:solidFill>
                <a:latin typeface="DaunPenh" pitchFamily="2" charset="0"/>
                <a:ea typeface="+mn-ea"/>
                <a:cs typeface="DaunPenh" pitchFamily="2" charset="0"/>
              </a:rPr>
              <a:t>, VOCs, BC, other PM</a:t>
            </a:r>
            <a:endParaRPr lang="he-IL" sz="1400" kern="1200" baseline="-25000" dirty="0">
              <a:solidFill>
                <a:schemeClr val="tx1">
                  <a:lumMod val="85000"/>
                  <a:lumOff val="15000"/>
                </a:schemeClr>
              </a:solidFill>
              <a:latin typeface="DaunPenh" pitchFamily="2" charset="0"/>
              <a:ea typeface="+mn-ea"/>
              <a:cs typeface="DaunPenh" pitchFamily="2" charset="0"/>
            </a:endParaRPr>
          </a:p>
          <a:p>
            <a:pPr marL="0" algn="r" defTabSz="914400" rtl="1" eaLnBrk="1" latinLnBrk="0" hangingPunct="1"/>
            <a:endParaRPr lang="en-US" dirty="0"/>
          </a:p>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 ואולי להפחית אותן בסופו של דבר</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1591921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case-study of real-world </a:t>
            </a: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600059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algn="r" rtl="1"/>
            <a:endParaRPr lang="he-IL" sz="1200" dirty="0">
              <a:latin typeface="DaunPenh" pitchFamily="2" charset="0"/>
              <a:cs typeface="DaunPenh" pitchFamily="2" charset="0"/>
            </a:endParaRP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397592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a:t>
                </a:r>
                <a:r>
                  <a:rPr lang="he-IL" sz="1200" u="none" strike="sngStrike" dirty="0">
                    <a:latin typeface="DaunPenh" pitchFamily="2" charset="0"/>
                    <a:cs typeface="DaunPenh" pitchFamily="2" charset="0"/>
                  </a:rPr>
                  <a:t>(המילה דיספרסיה מתכוונת לשילוב של דיפוזיה של החומר כתוצאה מטורבולנציה </a:t>
                </a:r>
                <a:r>
                  <a:rPr lang="he-IL" sz="1200" u="none" strike="sngStrike" dirty="0" err="1">
                    <a:latin typeface="DaunPenh" pitchFamily="2" charset="0"/>
                    <a:cs typeface="DaunPenh" pitchFamily="2" charset="0"/>
                  </a:rPr>
                  <a:t>ולאדבקציה</a:t>
                </a:r>
                <a:r>
                  <a:rPr lang="he-IL" sz="1200" u="none" strike="sngStrike"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אופטימיזציה מרובת מטרות.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ואז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שמתנגשות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היתרון או היופי בשימוש באופטימיזציה מרובת משתנים היא סט הפתרונות שמתקבל שמאפשר </a:t>
            </a:r>
            <a:r>
              <a:rPr lang="he-IL" sz="1200" dirty="0" err="1">
                <a:latin typeface="DaunPenh" pitchFamily="2" charset="0"/>
                <a:cs typeface="DaunPenh" pitchFamily="2" charset="0"/>
              </a:rPr>
              <a:t>להתסכל</a:t>
            </a:r>
            <a:r>
              <a:rPr lang="he-IL" sz="1200" dirty="0">
                <a:latin typeface="DaunPenh" pitchFamily="2" charset="0"/>
                <a:cs typeface="DaunPenh" pitchFamily="2" charset="0"/>
              </a:rPr>
              <a:t> ולהבין טוב יותר את התמונה הכללית. יש פה כלי שימושי למקבלי ההחלטות.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אחד הדברים שהופכים את הבורג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אופרטורים שמייצרים צאצאים מוצלחים יותר מקבלים פידבק חיובי על ידי הגדלת ההסתברות שהצאצא הבא ייוצר מאופרטורים אלו.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a:p>
            <a:pPr algn="r" rtl="1"/>
            <a:r>
              <a:rPr lang="he-IL" sz="1200" dirty="0">
                <a:latin typeface="DaunPenh" pitchFamily="2" charset="0"/>
              </a:rPr>
              <a:t>חשוב לציין שהמטרה היא לאתר שינוי בפליטה של מקורות שאנחנו יודעים את מיקומם. ניתן לחשוב על זה כעל בעיית </a:t>
            </a:r>
            <a:r>
              <a:rPr lang="en-US" sz="1200" dirty="0">
                <a:latin typeface="DaunPenh" pitchFamily="2" charset="0"/>
              </a:rPr>
              <a:t>STE</a:t>
            </a:r>
            <a:r>
              <a:rPr lang="he-IL" sz="1200" dirty="0">
                <a:latin typeface="DaunPenh" pitchFamily="2" charset="0"/>
              </a:rPr>
              <a:t> קלה יותר – אני יודעת מה רשימת המפעלים שלי, נגיד יש לי 20 כאלה – להעריך איזה מהם פולט או לא פולט זה סוג של </a:t>
            </a:r>
            <a:r>
              <a:rPr lang="en-US" sz="1200" dirty="0">
                <a:latin typeface="DaunPenh" pitchFamily="2" charset="0"/>
              </a:rPr>
              <a:t>STE</a:t>
            </a:r>
            <a:r>
              <a:rPr lang="he-IL" sz="1200" dirty="0">
                <a:latin typeface="DaunPenh" pitchFamily="2" charset="0"/>
              </a:rPr>
              <a:t> "מתוך רשימה".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98900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158345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11/3/19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ov"/><Relationship Id="rId7" Type="http://schemas.openxmlformats.org/officeDocument/2006/relationships/image" Target="../media/image2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7.tif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61.jp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r" defTabSz="457200" rtl="1"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a:t>
            </a:r>
            <a:r>
              <a:rPr lang="he-IL" dirty="0"/>
              <a:t>16</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4" name="Group 3">
            <a:extLst>
              <a:ext uri="{FF2B5EF4-FFF2-40B4-BE49-F238E27FC236}">
                <a16:creationId xmlns:a16="http://schemas.microsoft.com/office/drawing/2014/main" id="{3610E847-569A-C24B-AE61-FB1E1CCCE077}"/>
              </a:ext>
            </a:extLst>
          </p:cNvPr>
          <p:cNvGrpSpPr/>
          <p:nvPr/>
        </p:nvGrpSpPr>
        <p:grpSpPr>
          <a:xfrm>
            <a:off x="1604492" y="1077066"/>
            <a:ext cx="10570255" cy="5206674"/>
            <a:chOff x="1101760" y="1414126"/>
            <a:chExt cx="1057025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1101760" y="1414126"/>
              <a:ext cx="10570255" cy="5206674"/>
              <a:chOff x="292831" y="1793950"/>
              <a:chExt cx="10570255" cy="5206674"/>
            </a:xfrm>
          </p:grpSpPr>
          <p:grpSp>
            <p:nvGrpSpPr>
              <p:cNvPr id="5" name="Group 4">
                <a:extLst>
                  <a:ext uri="{FF2B5EF4-FFF2-40B4-BE49-F238E27FC236}">
                    <a16:creationId xmlns:a16="http://schemas.microsoft.com/office/drawing/2014/main" id="{112078CE-CDEB-4541-8907-4CF6701D025C}"/>
                  </a:ext>
                </a:extLst>
              </p:cNvPr>
              <p:cNvGrpSpPr/>
              <p:nvPr/>
            </p:nvGrpSpPr>
            <p:grpSpPr>
              <a:xfrm>
                <a:off x="292831" y="2011719"/>
                <a:ext cx="10570255" cy="4988905"/>
                <a:chOff x="-167876" y="-107403"/>
                <a:chExt cx="10325963" cy="4848693"/>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3832148" y="-107403"/>
                  <a:ext cx="6325939" cy="4848693"/>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167876" y="976516"/>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73192" y="2435906"/>
                <a:ext cx="2208328" cy="1692610"/>
                <a:chOff x="6710040" y="1127099"/>
                <a:chExt cx="2208328" cy="169261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710040" y="1127099"/>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541207" y="3705718"/>
            <a:ext cx="6087507" cy="1282402"/>
          </a:xfrm>
          <a:prstGeom prst="rect">
            <a:avLst/>
          </a:prstGeom>
        </p:spPr>
        <p:txBody>
          <a:bodyPr wrap="square">
            <a:spAutoFit/>
          </a:bodyPr>
          <a:lstStyle/>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Map shows steady-state concentrations for:</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53262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11</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grpSp>
        <p:nvGrpSpPr>
          <p:cNvPr id="17" name="Group 16">
            <a:extLst>
              <a:ext uri="{FF2B5EF4-FFF2-40B4-BE49-F238E27FC236}">
                <a16:creationId xmlns:a16="http://schemas.microsoft.com/office/drawing/2014/main" id="{56952531-FFFF-8749-BFF9-15511E8EE429}"/>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957264B6-8976-B948-9B9C-68DD07FBD3A2}"/>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BCF4568-5F90-2242-AE6E-CEAF6F63DC96}"/>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4381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12</a:t>
            </a:fld>
            <a:endParaRPr lang="en-US"/>
          </a:p>
        </p:txBody>
      </p:sp>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13</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004152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15</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17</a:t>
            </a:fld>
            <a:endParaRPr lang="en-US"/>
          </a:p>
        </p:txBody>
      </p:sp>
    </p:spTree>
    <p:extLst>
      <p:ext uri="{BB962C8B-B14F-4D97-AF65-F5344CB8AC3E}">
        <p14:creationId xmlns:p14="http://schemas.microsoft.com/office/powerpoint/2010/main" val="426703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18</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253331"/>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7480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2</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Major challenge in monitoring </a:t>
            </a:r>
            <a:r>
              <a:rPr lang="en-US" sz="3000" dirty="0">
                <a:solidFill>
                  <a:schemeClr val="tx1">
                    <a:lumMod val="85000"/>
                    <a:lumOff val="15000"/>
                  </a:schemeClr>
                </a:solidFill>
                <a:latin typeface="DaunPenh" pitchFamily="2" charset="0"/>
                <a:cs typeface="DaunPenh" pitchFamily="2" charset="0"/>
              </a:rPr>
              <a:t>– producing high resolution pollution concentration maps</a:t>
            </a:r>
            <a:endParaRPr lang="en-US" sz="3000" b="1" dirty="0">
              <a:solidFill>
                <a:schemeClr val="tx1">
                  <a:lumMod val="85000"/>
                  <a:lumOff val="15000"/>
                </a:schemeClr>
              </a:solidFill>
              <a:latin typeface="DaunPenh" pitchFamily="2" charset="0"/>
              <a:cs typeface="DaunPenh" pitchFamily="2" charset="0"/>
            </a:endParaRPr>
          </a:p>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2</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21"/>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500"/>
                                  </p:stCondLst>
                                  <p:childTnLst>
                                    <p:set>
                                      <p:cBhvr>
                                        <p:cTn id="38" dur="1" fill="hold">
                                          <p:stCondLst>
                                            <p:cond delay="0"/>
                                          </p:stCondLst>
                                        </p:cTn>
                                        <p:tgtEl>
                                          <p:spTgt spid="23"/>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500"/>
                                  </p:stCondLst>
                                  <p:childTnLst>
                                    <p:set>
                                      <p:cBhvr>
                                        <p:cTn id="41" dur="1" fill="hold">
                                          <p:stCondLst>
                                            <p:cond delay="0"/>
                                          </p:stCondLst>
                                        </p:cTn>
                                        <p:tgtEl>
                                          <p:spTgt spid="24"/>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nodeType="afterEffect">
                                  <p:stCondLst>
                                    <p:cond delay="500"/>
                                  </p:stCondLst>
                                  <p:childTnLst>
                                    <p:set>
                                      <p:cBhvr>
                                        <p:cTn id="44" dur="1" fill="hold">
                                          <p:stCondLst>
                                            <p:cond delay="0"/>
                                          </p:stCondLst>
                                        </p:cTn>
                                        <p:tgtEl>
                                          <p:spTgt spid="25"/>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nodeType="afterEffect">
                                  <p:stCondLst>
                                    <p:cond delay="50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3500"/>
                            </p:stCondLst>
                            <p:childTnLst>
                              <p:par>
                                <p:cTn id="49" presetID="1" presetClass="entr" presetSubtype="0" fill="hold" nodeType="afterEffect">
                                  <p:stCondLst>
                                    <p:cond delay="500"/>
                                  </p:stCondLst>
                                  <p:childTnLst>
                                    <p:set>
                                      <p:cBhvr>
                                        <p:cTn id="50" dur="1" fill="hold">
                                          <p:stCondLst>
                                            <p:cond delay="0"/>
                                          </p:stCondLst>
                                        </p:cTn>
                                        <p:tgtEl>
                                          <p:spTgt spid="27"/>
                                        </p:tgtEl>
                                        <p:attrNameLst>
                                          <p:attrName>style.visibility</p:attrName>
                                        </p:attrNameLst>
                                      </p:cBhvr>
                                      <p:to>
                                        <p:strVal val="visible"/>
                                      </p:to>
                                    </p:set>
                                  </p:childTnLst>
                                </p:cTn>
                              </p:par>
                            </p:childTnLst>
                          </p:cTn>
                        </p:par>
                        <p:par>
                          <p:cTn id="51" fill="hold">
                            <p:stCondLst>
                              <p:cond delay="4000"/>
                            </p:stCondLst>
                            <p:childTnLst>
                              <p:par>
                                <p:cTn id="52" presetID="1" presetClass="entr" presetSubtype="0" fill="hold" nodeType="afterEffect">
                                  <p:stCondLst>
                                    <p:cond delay="500"/>
                                  </p:stCondLst>
                                  <p:childTnLst>
                                    <p:set>
                                      <p:cBhvr>
                                        <p:cTn id="53" dur="1" fill="hold">
                                          <p:stCondLst>
                                            <p:cond delay="0"/>
                                          </p:stCondLst>
                                        </p:cTn>
                                        <p:tgtEl>
                                          <p:spTgt spid="28"/>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nodeType="afterEffect">
                                  <p:stCondLst>
                                    <p:cond delay="500"/>
                                  </p:stCondLst>
                                  <p:childTnLst>
                                    <p:set>
                                      <p:cBhvr>
                                        <p:cTn id="56" dur="1" fill="hold">
                                          <p:stCondLst>
                                            <p:cond delay="0"/>
                                          </p:stCondLst>
                                        </p:cTn>
                                        <p:tgtEl>
                                          <p:spTgt spid="29"/>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nodeType="afterEffect">
                                  <p:stCondLst>
                                    <p:cond delay="500"/>
                                  </p:stCondLst>
                                  <p:childTnLst>
                                    <p:set>
                                      <p:cBhvr>
                                        <p:cTn id="59" dur="1" fill="hold">
                                          <p:stCondLst>
                                            <p:cond delay="0"/>
                                          </p:stCondLst>
                                        </p:cTn>
                                        <p:tgtEl>
                                          <p:spTgt spid="30"/>
                                        </p:tgtEl>
                                        <p:attrNameLst>
                                          <p:attrName>style.visibility</p:attrName>
                                        </p:attrNameLst>
                                      </p:cBhvr>
                                      <p:to>
                                        <p:strVal val="visible"/>
                                      </p:to>
                                    </p:set>
                                  </p:childTnLst>
                                </p:cTn>
                              </p:par>
                            </p:childTnLst>
                          </p:cTn>
                        </p:par>
                        <p:par>
                          <p:cTn id="60" fill="hold">
                            <p:stCondLst>
                              <p:cond delay="5500"/>
                            </p:stCondLst>
                            <p:childTnLst>
                              <p:par>
                                <p:cTn id="61" presetID="1" presetClass="entr" presetSubtype="0" fill="hold" nodeType="afterEffect">
                                  <p:stCondLst>
                                    <p:cond delay="500"/>
                                  </p:stCondLst>
                                  <p:childTnLst>
                                    <p:set>
                                      <p:cBhvr>
                                        <p:cTn id="62" dur="1" fill="hold">
                                          <p:stCondLst>
                                            <p:cond delay="0"/>
                                          </p:stCondLst>
                                        </p:cTn>
                                        <p:tgtEl>
                                          <p:spTgt spid="31"/>
                                        </p:tgtEl>
                                        <p:attrNameLst>
                                          <p:attrName>style.visibility</p:attrName>
                                        </p:attrNameLst>
                                      </p:cBhvr>
                                      <p:to>
                                        <p:strVal val="visible"/>
                                      </p:to>
                                    </p:set>
                                  </p:childTnLst>
                                </p:cTn>
                              </p:par>
                            </p:childTnLst>
                          </p:cTn>
                        </p:par>
                        <p:par>
                          <p:cTn id="63" fill="hold">
                            <p:stCondLst>
                              <p:cond delay="6000"/>
                            </p:stCondLst>
                            <p:childTnLst>
                              <p:par>
                                <p:cTn id="64" presetID="1" presetClass="entr" presetSubtype="0" fill="hold" nodeType="afterEffect">
                                  <p:stCondLst>
                                    <p:cond delay="500"/>
                                  </p:stCondLst>
                                  <p:childTnLst>
                                    <p:set>
                                      <p:cBhvr>
                                        <p:cTn id="65" dur="1" fill="hold">
                                          <p:stCondLst>
                                            <p:cond delay="0"/>
                                          </p:stCondLst>
                                        </p:cTn>
                                        <p:tgtEl>
                                          <p:spTgt spid="32"/>
                                        </p:tgtEl>
                                        <p:attrNameLst>
                                          <p:attrName>style.visibility</p:attrName>
                                        </p:attrNameLst>
                                      </p:cBhvr>
                                      <p:to>
                                        <p:strVal val="visible"/>
                                      </p:to>
                                    </p:set>
                                  </p:childTnLst>
                                </p:cTn>
                              </p:par>
                            </p:childTnLst>
                          </p:cTn>
                        </p:par>
                        <p:par>
                          <p:cTn id="66" fill="hold">
                            <p:stCondLst>
                              <p:cond delay="6500"/>
                            </p:stCondLst>
                            <p:childTnLst>
                              <p:par>
                                <p:cTn id="67" presetID="1" presetClass="entr" presetSubtype="0" fill="hold" nodeType="afterEffect">
                                  <p:stCondLst>
                                    <p:cond delay="500"/>
                                  </p:stCondLst>
                                  <p:childTnLst>
                                    <p:set>
                                      <p:cBhvr>
                                        <p:cTn id="68" dur="1" fill="hold">
                                          <p:stCondLst>
                                            <p:cond delay="0"/>
                                          </p:stCondLst>
                                        </p:cTn>
                                        <p:tgtEl>
                                          <p:spTgt spid="33"/>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500"/>
                                  </p:stCondLst>
                                  <p:childTnLst>
                                    <p:set>
                                      <p:cBhvr>
                                        <p:cTn id="71" dur="1" fill="hold">
                                          <p:stCondLst>
                                            <p:cond delay="0"/>
                                          </p:stCondLst>
                                        </p:cTn>
                                        <p:tgtEl>
                                          <p:spTgt spid="34"/>
                                        </p:tgtEl>
                                        <p:attrNameLst>
                                          <p:attrName>style.visibility</p:attrName>
                                        </p:attrNameLst>
                                      </p:cBhvr>
                                      <p:to>
                                        <p:strVal val="visible"/>
                                      </p:to>
                                    </p:set>
                                  </p:childTnLst>
                                </p:cTn>
                              </p:par>
                            </p:childTnLst>
                          </p:cTn>
                        </p:par>
                        <p:par>
                          <p:cTn id="72" fill="hold">
                            <p:stCondLst>
                              <p:cond delay="7500"/>
                            </p:stCondLst>
                            <p:childTnLst>
                              <p:par>
                                <p:cTn id="73" presetID="1" presetClass="entr" presetSubtype="0" fill="hold" nodeType="afterEffect">
                                  <p:stCondLst>
                                    <p:cond delay="500"/>
                                  </p:stCondLst>
                                  <p:childTnLst>
                                    <p:set>
                                      <p:cBhvr>
                                        <p:cTn id="74" dur="1" fill="hold">
                                          <p:stCondLst>
                                            <p:cond delay="0"/>
                                          </p:stCondLst>
                                        </p:cTn>
                                        <p:tgtEl>
                                          <p:spTgt spid="35"/>
                                        </p:tgtEl>
                                        <p:attrNameLst>
                                          <p:attrName>style.visibility</p:attrName>
                                        </p:attrNameLst>
                                      </p:cBhvr>
                                      <p:to>
                                        <p:strVal val="visible"/>
                                      </p:to>
                                    </p:set>
                                  </p:childTnLst>
                                </p:cTn>
                              </p:par>
                            </p:childTnLst>
                          </p:cTn>
                        </p:par>
                        <p:par>
                          <p:cTn id="75" fill="hold">
                            <p:stCondLst>
                              <p:cond delay="8000"/>
                            </p:stCondLst>
                            <p:childTnLst>
                              <p:par>
                                <p:cTn id="76" presetID="1" presetClass="entr" presetSubtype="0" fill="hold" nodeType="afterEffect">
                                  <p:stCondLst>
                                    <p:cond delay="500"/>
                                  </p:stCondLst>
                                  <p:childTnLst>
                                    <p:set>
                                      <p:cBhvr>
                                        <p:cTn id="77" dur="1" fill="hold">
                                          <p:stCondLst>
                                            <p:cond delay="0"/>
                                          </p:stCondLst>
                                        </p:cTn>
                                        <p:tgtEl>
                                          <p:spTgt spid="36"/>
                                        </p:tgtEl>
                                        <p:attrNameLst>
                                          <p:attrName>style.visibility</p:attrName>
                                        </p:attrNameLst>
                                      </p:cBhvr>
                                      <p:to>
                                        <p:strVal val="visible"/>
                                      </p:to>
                                    </p:set>
                                  </p:childTnLst>
                                </p:cTn>
                              </p:par>
                            </p:childTnLst>
                          </p:cTn>
                        </p:par>
                        <p:par>
                          <p:cTn id="78" fill="hold">
                            <p:stCondLst>
                              <p:cond delay="8500"/>
                            </p:stCondLst>
                            <p:childTnLst>
                              <p:par>
                                <p:cTn id="79" presetID="1" presetClass="entr" presetSubtype="0" fill="hold" nodeType="afterEffect">
                                  <p:stCondLst>
                                    <p:cond delay="500"/>
                                  </p:stCondLst>
                                  <p:childTnLst>
                                    <p:set>
                                      <p:cBhvr>
                                        <p:cTn id="80" dur="1" fill="hold">
                                          <p:stCondLst>
                                            <p:cond delay="0"/>
                                          </p:stCondLst>
                                        </p:cTn>
                                        <p:tgtEl>
                                          <p:spTgt spid="37"/>
                                        </p:tgtEl>
                                        <p:attrNameLst>
                                          <p:attrName>style.visibility</p:attrName>
                                        </p:attrNameLst>
                                      </p:cBhvr>
                                      <p:to>
                                        <p:strVal val="visible"/>
                                      </p:to>
                                    </p:set>
                                  </p:childTnLst>
                                </p:cTn>
                              </p:par>
                            </p:childTnLst>
                          </p:cTn>
                        </p:par>
                        <p:par>
                          <p:cTn id="81" fill="hold">
                            <p:stCondLst>
                              <p:cond delay="9000"/>
                            </p:stCondLst>
                            <p:childTnLst>
                              <p:par>
                                <p:cTn id="82" presetID="1" presetClass="entr" presetSubtype="0" fill="hold" nodeType="afterEffect">
                                  <p:stCondLst>
                                    <p:cond delay="500"/>
                                  </p:stCondLst>
                                  <p:childTnLst>
                                    <p:set>
                                      <p:cBhvr>
                                        <p:cTn id="83" dur="1" fill="hold">
                                          <p:stCondLst>
                                            <p:cond delay="0"/>
                                          </p:stCondLst>
                                        </p:cTn>
                                        <p:tgtEl>
                                          <p:spTgt spid="38"/>
                                        </p:tgtEl>
                                        <p:attrNameLst>
                                          <p:attrName>style.visibility</p:attrName>
                                        </p:attrNameLst>
                                      </p:cBhvr>
                                      <p:to>
                                        <p:strVal val="visible"/>
                                      </p:to>
                                    </p:set>
                                  </p:childTnLst>
                                </p:cTn>
                              </p:par>
                            </p:childTnLst>
                          </p:cTn>
                        </p:par>
                        <p:par>
                          <p:cTn id="84" fill="hold">
                            <p:stCondLst>
                              <p:cond delay="9500"/>
                            </p:stCondLst>
                            <p:childTnLst>
                              <p:par>
                                <p:cTn id="85" presetID="1" presetClass="entr" presetSubtype="0" fill="hold" nodeType="afterEffect">
                                  <p:stCondLst>
                                    <p:cond delay="500"/>
                                  </p:stCondLst>
                                  <p:childTnLst>
                                    <p:set>
                                      <p:cBhvr>
                                        <p:cTn id="86" dur="1" fill="hold">
                                          <p:stCondLst>
                                            <p:cond delay="0"/>
                                          </p:stCondLst>
                                        </p:cTn>
                                        <p:tgtEl>
                                          <p:spTgt spid="39"/>
                                        </p:tgtEl>
                                        <p:attrNameLst>
                                          <p:attrName>style.visibility</p:attrName>
                                        </p:attrNameLst>
                                      </p:cBhvr>
                                      <p:to>
                                        <p:strVal val="visible"/>
                                      </p:to>
                                    </p:set>
                                  </p:childTnLst>
                                </p:cTn>
                              </p:par>
                            </p:childTnLst>
                          </p:cTn>
                        </p:par>
                        <p:par>
                          <p:cTn id="87" fill="hold">
                            <p:stCondLst>
                              <p:cond delay="10000"/>
                            </p:stCondLst>
                            <p:childTnLst>
                              <p:par>
                                <p:cTn id="88" presetID="1" presetClass="entr" presetSubtype="0" fill="hold" nodeType="afterEffect">
                                  <p:stCondLst>
                                    <p:cond delay="500"/>
                                  </p:stCondLst>
                                  <p:childTnLst>
                                    <p:set>
                                      <p:cBhvr>
                                        <p:cTn id="89" dur="1" fill="hold">
                                          <p:stCondLst>
                                            <p:cond delay="0"/>
                                          </p:stCondLst>
                                        </p:cTn>
                                        <p:tgtEl>
                                          <p:spTgt spid="40"/>
                                        </p:tgtEl>
                                        <p:attrNameLst>
                                          <p:attrName>style.visibility</p:attrName>
                                        </p:attrNameLst>
                                      </p:cBhvr>
                                      <p:to>
                                        <p:strVal val="visible"/>
                                      </p:to>
                                    </p:set>
                                  </p:childTnLst>
                                </p:cTn>
                              </p:par>
                            </p:childTnLst>
                          </p:cTn>
                        </p:par>
                        <p:par>
                          <p:cTn id="90" fill="hold">
                            <p:stCondLst>
                              <p:cond delay="10500"/>
                            </p:stCondLst>
                            <p:childTnLst>
                              <p:par>
                                <p:cTn id="91" presetID="1" presetClass="entr" presetSubtype="0" fill="hold" nodeType="afterEffect">
                                  <p:stCondLst>
                                    <p:cond delay="500"/>
                                  </p:stCondLst>
                                  <p:childTnLst>
                                    <p:set>
                                      <p:cBhvr>
                                        <p:cTn id="92" dur="1" fill="hold">
                                          <p:stCondLst>
                                            <p:cond delay="0"/>
                                          </p:stCondLst>
                                        </p:cTn>
                                        <p:tgtEl>
                                          <p:spTgt spid="41"/>
                                        </p:tgtEl>
                                        <p:attrNameLst>
                                          <p:attrName>style.visibility</p:attrName>
                                        </p:attrNameLst>
                                      </p:cBhvr>
                                      <p:to>
                                        <p:strVal val="visible"/>
                                      </p:to>
                                    </p:set>
                                  </p:childTnLst>
                                </p:cTn>
                              </p:par>
                            </p:childTnLst>
                          </p:cTn>
                        </p:par>
                        <p:par>
                          <p:cTn id="93" fill="hold">
                            <p:stCondLst>
                              <p:cond delay="11000"/>
                            </p:stCondLst>
                            <p:childTnLst>
                              <p:par>
                                <p:cTn id="94" presetID="1" presetClass="entr" presetSubtype="0" fill="hold" nodeType="afterEffect">
                                  <p:stCondLst>
                                    <p:cond delay="500"/>
                                  </p:stCondLst>
                                  <p:childTnLst>
                                    <p:set>
                                      <p:cBhvr>
                                        <p:cTn id="95" dur="1" fill="hold">
                                          <p:stCondLst>
                                            <p:cond delay="0"/>
                                          </p:stCondLst>
                                        </p:cTn>
                                        <p:tgtEl>
                                          <p:spTgt spid="42"/>
                                        </p:tgtEl>
                                        <p:attrNameLst>
                                          <p:attrName>style.visibility</p:attrName>
                                        </p:attrNameLst>
                                      </p:cBhvr>
                                      <p:to>
                                        <p:strVal val="visible"/>
                                      </p:to>
                                    </p:set>
                                  </p:childTnLst>
                                </p:cTn>
                              </p:par>
                            </p:childTnLst>
                          </p:cTn>
                        </p:par>
                        <p:par>
                          <p:cTn id="96" fill="hold">
                            <p:stCondLst>
                              <p:cond delay="11500"/>
                            </p:stCondLst>
                            <p:childTnLst>
                              <p:par>
                                <p:cTn id="97" presetID="1" presetClass="entr" presetSubtype="0" fill="hold" nodeType="afterEffect">
                                  <p:stCondLst>
                                    <p:cond delay="500"/>
                                  </p:stCondLst>
                                  <p:childTnLst>
                                    <p:set>
                                      <p:cBhvr>
                                        <p:cTn id="98" dur="1" fill="hold">
                                          <p:stCondLst>
                                            <p:cond delay="0"/>
                                          </p:stCondLst>
                                        </p:cTn>
                                        <p:tgtEl>
                                          <p:spTgt spid="43"/>
                                        </p:tgtEl>
                                        <p:attrNameLst>
                                          <p:attrName>style.visibility</p:attrName>
                                        </p:attrNameLst>
                                      </p:cBhvr>
                                      <p:to>
                                        <p:strVal val="visible"/>
                                      </p:to>
                                    </p:set>
                                  </p:childTnLst>
                                </p:cTn>
                              </p:par>
                            </p:childTnLst>
                          </p:cTn>
                        </p:par>
                        <p:par>
                          <p:cTn id="99" fill="hold">
                            <p:stCondLst>
                              <p:cond delay="12000"/>
                            </p:stCondLst>
                            <p:childTnLst>
                              <p:par>
                                <p:cTn id="100" presetID="1" presetClass="entr" presetSubtype="0" fill="hold" nodeType="afterEffect">
                                  <p:stCondLst>
                                    <p:cond delay="500"/>
                                  </p:stCondLst>
                                  <p:childTnLst>
                                    <p:set>
                                      <p:cBhvr>
                                        <p:cTn id="101" dur="1" fill="hold">
                                          <p:stCondLst>
                                            <p:cond delay="0"/>
                                          </p:stCondLst>
                                        </p:cTn>
                                        <p:tgtEl>
                                          <p:spTgt spid="44"/>
                                        </p:tgtEl>
                                        <p:attrNameLst>
                                          <p:attrName>style.visibility</p:attrName>
                                        </p:attrNameLst>
                                      </p:cBhvr>
                                      <p:to>
                                        <p:strVal val="visible"/>
                                      </p:to>
                                    </p:set>
                                  </p:childTnLst>
                                </p:cTn>
                              </p:par>
                            </p:childTnLst>
                          </p:cTn>
                        </p:par>
                        <p:par>
                          <p:cTn id="102" fill="hold">
                            <p:stCondLst>
                              <p:cond delay="12500"/>
                            </p:stCondLst>
                            <p:childTnLst>
                              <p:par>
                                <p:cTn id="103" presetID="1" presetClass="entr" presetSubtype="0" fill="hold" nodeType="afterEffect">
                                  <p:stCondLst>
                                    <p:cond delay="500"/>
                                  </p:stCondLst>
                                  <p:childTnLst>
                                    <p:set>
                                      <p:cBhvr>
                                        <p:cTn id="104" dur="1" fill="hold">
                                          <p:stCondLst>
                                            <p:cond delay="0"/>
                                          </p:stCondLst>
                                        </p:cTn>
                                        <p:tgtEl>
                                          <p:spTgt spid="45"/>
                                        </p:tgtEl>
                                        <p:attrNameLst>
                                          <p:attrName>style.visibility</p:attrName>
                                        </p:attrNameLst>
                                      </p:cBhvr>
                                      <p:to>
                                        <p:strVal val="visible"/>
                                      </p:to>
                                    </p:set>
                                  </p:childTnLst>
                                </p:cTn>
                              </p:par>
                            </p:childTnLst>
                          </p:cTn>
                        </p:par>
                        <p:par>
                          <p:cTn id="105" fill="hold">
                            <p:stCondLst>
                              <p:cond delay="13000"/>
                            </p:stCondLst>
                            <p:childTnLst>
                              <p:par>
                                <p:cTn id="106" presetID="1" presetClass="entr" presetSubtype="0" fill="hold" nodeType="afterEffect">
                                  <p:stCondLst>
                                    <p:cond delay="500"/>
                                  </p:stCondLst>
                                  <p:childTnLst>
                                    <p:set>
                                      <p:cBhvr>
                                        <p:cTn id="107" dur="1" fill="hold">
                                          <p:stCondLst>
                                            <p:cond delay="0"/>
                                          </p:stCondLst>
                                        </p:cTn>
                                        <p:tgtEl>
                                          <p:spTgt spid="46"/>
                                        </p:tgtEl>
                                        <p:attrNameLst>
                                          <p:attrName>style.visibility</p:attrName>
                                        </p:attrNameLst>
                                      </p:cBhvr>
                                      <p:to>
                                        <p:strVal val="visible"/>
                                      </p:to>
                                    </p:set>
                                  </p:childTnLst>
                                </p:cTn>
                              </p:par>
                            </p:childTnLst>
                          </p:cTn>
                        </p:par>
                        <p:par>
                          <p:cTn id="108" fill="hold">
                            <p:stCondLst>
                              <p:cond delay="13500"/>
                            </p:stCondLst>
                            <p:childTnLst>
                              <p:par>
                                <p:cTn id="109" presetID="1" presetClass="entr" presetSubtype="0" fill="hold" nodeType="afterEffect">
                                  <p:stCondLst>
                                    <p:cond delay="500"/>
                                  </p:stCondLst>
                                  <p:childTnLst>
                                    <p:set>
                                      <p:cBhvr>
                                        <p:cTn id="110" dur="1" fill="hold">
                                          <p:stCondLst>
                                            <p:cond delay="0"/>
                                          </p:stCondLst>
                                        </p:cTn>
                                        <p:tgtEl>
                                          <p:spTgt spid="47"/>
                                        </p:tgtEl>
                                        <p:attrNameLst>
                                          <p:attrName>style.visibility</p:attrName>
                                        </p:attrNameLst>
                                      </p:cBhvr>
                                      <p:to>
                                        <p:strVal val="visible"/>
                                      </p:to>
                                    </p:set>
                                  </p:childTnLst>
                                </p:cTn>
                              </p:par>
                            </p:childTnLst>
                          </p:cTn>
                        </p:par>
                        <p:par>
                          <p:cTn id="111" fill="hold">
                            <p:stCondLst>
                              <p:cond delay="14000"/>
                            </p:stCondLst>
                            <p:childTnLst>
                              <p:par>
                                <p:cTn id="112" presetID="1" presetClass="entr" presetSubtype="0" fill="hold" nodeType="afterEffect">
                                  <p:stCondLst>
                                    <p:cond delay="50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20</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2"/>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2"/>
          <a:stretch>
            <a:fillRect/>
          </a:stretch>
        </p:blipFill>
        <p:spPr>
          <a:xfrm>
            <a:off x="7883631" y="584761"/>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3"/>
          <a:stretch>
            <a:fillRect/>
          </a:stretch>
        </p:blipFill>
        <p:spPr>
          <a:xfrm>
            <a:off x="162363" y="613625"/>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4"/>
          <a:stretch>
            <a:fillRect/>
          </a:stretch>
        </p:blipFill>
        <p:spPr>
          <a:xfrm>
            <a:off x="1096047" y="3429000"/>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5"/>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6"/>
          <a:stretch>
            <a:fillRect/>
          </a:stretch>
        </p:blipFill>
        <p:spPr>
          <a:xfrm>
            <a:off x="4022997" y="584760"/>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80210" y="6211"/>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a:t>
            </a:r>
            <a:endParaRPr lang="en-US" sz="7200" dirty="0">
              <a:solidFill>
                <a:srgbClr val="E94C00"/>
              </a:solidFill>
            </a:endParaRPr>
          </a:p>
        </p:txBody>
      </p:sp>
    </p:spTree>
    <p:extLst>
      <p:ext uri="{BB962C8B-B14F-4D97-AF65-F5344CB8AC3E}">
        <p14:creationId xmlns:p14="http://schemas.microsoft.com/office/powerpoint/2010/main" val="1295394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24</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25</a:t>
            </a:fld>
            <a:endParaRPr lang="en-US"/>
          </a:p>
        </p:txBody>
      </p:sp>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2"/>
          <a:stretch>
            <a:fillRect/>
          </a:stretch>
        </p:blipFill>
        <p:spPr>
          <a:xfrm>
            <a:off x="6146014"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3"/>
          <a:stretch>
            <a:fillRect/>
          </a:stretch>
        </p:blipFill>
        <p:spPr>
          <a:xfrm>
            <a:off x="6161702"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4"/>
          <a:stretch>
            <a:fillRect/>
          </a:stretch>
        </p:blipFill>
        <p:spPr>
          <a:xfrm>
            <a:off x="949904"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5"/>
          <a:stretch>
            <a:fillRect/>
          </a:stretch>
        </p:blipFill>
        <p:spPr>
          <a:xfrm>
            <a:off x="981638" y="3424982"/>
            <a:ext cx="4788568" cy="3258308"/>
          </a:xfrm>
          <a:prstGeom prst="rect">
            <a:avLst/>
          </a:prstGeom>
        </p:spPr>
      </p:pic>
    </p:spTree>
    <p:extLst>
      <p:ext uri="{BB962C8B-B14F-4D97-AF65-F5344CB8AC3E}">
        <p14:creationId xmlns:p14="http://schemas.microsoft.com/office/powerpoint/2010/main" val="354225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27</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728118"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2728118" y="4125240"/>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14600" y="5115560"/>
            <a:ext cx="6096000" cy="1754326"/>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endParaRPr lang="he-IL"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challenge </a:t>
            </a:r>
            <a:r>
              <a:rPr lang="en-US" sz="3200" dirty="0">
                <a:solidFill>
                  <a:schemeClr val="tx1">
                    <a:lumMod val="85000"/>
                    <a:lumOff val="15000"/>
                  </a:schemeClr>
                </a:solidFill>
                <a:latin typeface="DaunPenh" pitchFamily="2" charset="0"/>
                <a:cs typeface="DaunPenh" pitchFamily="2" charset="0"/>
              </a:rPr>
              <a:t>– 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29</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8" name="Group 7">
            <a:extLst>
              <a:ext uri="{FF2B5EF4-FFF2-40B4-BE49-F238E27FC236}">
                <a16:creationId xmlns:a16="http://schemas.microsoft.com/office/drawing/2014/main" id="{AEF4976C-7E5D-3F43-9C9A-F9F28EE101D3}"/>
              </a:ext>
            </a:extLst>
          </p:cNvPr>
          <p:cNvGrpSpPr/>
          <p:nvPr/>
        </p:nvGrpSpPr>
        <p:grpSpPr>
          <a:xfrm>
            <a:off x="7764379" y="296946"/>
            <a:ext cx="4136859" cy="3938163"/>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7923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3</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Monitoring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30</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31</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32</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34</a:t>
            </a:fld>
            <a:endParaRPr lang="en-US"/>
          </a:p>
        </p:txBody>
      </p:sp>
    </p:spTree>
    <p:extLst>
      <p:ext uri="{BB962C8B-B14F-4D97-AF65-F5344CB8AC3E}">
        <p14:creationId xmlns:p14="http://schemas.microsoft.com/office/powerpoint/2010/main" val="225361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35</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36</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37</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38</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7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39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8038434" y="2147234"/>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1696877" y="2093836"/>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5172258" y="2116689"/>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46596" y="2582607"/>
            <a:ext cx="8997104" cy="2967008"/>
            <a:chOff x="1439076" y="2595494"/>
            <a:chExt cx="8997104" cy="2967008"/>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3">
              <a:alphaModFix amt="54000"/>
            </a:blip>
            <a:stretch>
              <a:fillRect/>
            </a:stretch>
          </p:blipFill>
          <p:spPr>
            <a:xfrm>
              <a:off x="1439076" y="2610522"/>
              <a:ext cx="2993600" cy="2951980"/>
            </a:xfrm>
            <a:prstGeom prst="ellipse">
              <a:avLst/>
            </a:prstGeom>
          </p:spPr>
        </p:pic>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31689" y="3280704"/>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2825432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40</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5</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6</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464420" y="1785021"/>
            <a:ext cx="5214247"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Borg MOEA </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Dynamically adapts an ensemble of genetic recombination operators</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7</a:t>
            </a:fld>
            <a:endParaRPr lang="en-US" dirty="0"/>
          </a:p>
        </p:txBody>
      </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320277" y="2899555"/>
                <a:ext cx="5502532" cy="411395"/>
              </a:xfrm>
              <a:prstGeom prst="rect">
                <a:avLst/>
              </a:prstGeom>
            </p:spPr>
            <p:txBody>
              <a:bodyPr wrap="square">
                <a:spAutoFit/>
              </a:bodyPr>
              <a:lstStyle/>
              <a:p>
                <a:pPr algn="r" rtl="1"/>
                <a14:m>
                  <m:oMath xmlns:m="http://schemas.openxmlformats.org/officeDocument/2006/math">
                    <m:r>
                      <m:rPr>
                        <m:sty m:val="p"/>
                      </m:rPr>
                      <a:rPr lang="en-US" smtClean="0">
                        <a:solidFill>
                          <a:srgbClr val="E94C00"/>
                        </a:solidFill>
                        <a:latin typeface="Cambria Math" panose="02040503050406030204" pitchFamily="18" charset="0"/>
                      </a:rPr>
                      <m:t>min</m:t>
                    </m:r>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𝐹</m:t>
                        </m:r>
                      </m:e>
                      <m:sub>
                        <m:r>
                          <a:rPr lang="en-US" i="1">
                            <a:solidFill>
                              <a:srgbClr val="E94C00"/>
                            </a:solidFill>
                            <a:latin typeface="Cambria Math" panose="02040503050406030204" pitchFamily="18" charset="0"/>
                          </a:rPr>
                          <m:t>1</m:t>
                        </m:r>
                      </m:sub>
                    </m:sSub>
                    <m:d>
                      <m:dPr>
                        <m:ctrlPr>
                          <a:rPr lang="en-US" i="1">
                            <a:solidFill>
                              <a:srgbClr val="E94C00"/>
                            </a:solidFill>
                            <a:latin typeface="Cambria Math" panose="02040503050406030204" pitchFamily="18" charset="0"/>
                          </a:rPr>
                        </m:ctrlPr>
                      </m:dPr>
                      <m:e>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1</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2</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𝑗</m:t>
                            </m:r>
                          </m:sub>
                        </m:sSub>
                        <m:r>
                          <a:rPr lang="en-US" i="1">
                            <a:solidFill>
                              <a:srgbClr val="E94C00"/>
                            </a:solidFill>
                            <a:latin typeface="Cambria Math" panose="02040503050406030204" pitchFamily="18" charset="0"/>
                          </a:rPr>
                          <m:t>,</m:t>
                        </m:r>
                      </m:e>
                    </m:d>
                    <m:r>
                      <a:rPr lang="en-US" i="1">
                        <a:solidFill>
                          <a:srgbClr val="E94C00"/>
                        </a:solidFill>
                        <a:latin typeface="Cambria Math" panose="02040503050406030204" pitchFamily="18" charset="0"/>
                      </a:rPr>
                      <m:t>,</m:t>
                    </m:r>
                  </m:oMath>
                </a14:m>
                <a:r>
                  <a:rPr lang="en-US" dirty="0">
                    <a:solidFill>
                      <a:srgbClr val="E94C00"/>
                    </a:solidFill>
                  </a:rPr>
                  <a:t> </a:t>
                </a:r>
                <a14:m>
                  <m:oMath xmlns:m="http://schemas.openxmlformats.org/officeDocument/2006/math">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𝐹</m:t>
                        </m:r>
                      </m:e>
                      <m:sub>
                        <m:r>
                          <a:rPr lang="en-US" i="1">
                            <a:solidFill>
                              <a:srgbClr val="E94C00"/>
                            </a:solidFill>
                            <a:latin typeface="Cambria Math" panose="02040503050406030204" pitchFamily="18" charset="0"/>
                          </a:rPr>
                          <m:t>2</m:t>
                        </m:r>
                      </m:sub>
                    </m:sSub>
                    <m:d>
                      <m:dPr>
                        <m:ctrlPr>
                          <a:rPr lang="en-US" i="1">
                            <a:solidFill>
                              <a:srgbClr val="E94C00"/>
                            </a:solidFill>
                            <a:latin typeface="Cambria Math" panose="02040503050406030204" pitchFamily="18" charset="0"/>
                          </a:rPr>
                        </m:ctrlPr>
                      </m:dPr>
                      <m:e>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1</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2</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𝑗</m:t>
                            </m:r>
                          </m:sub>
                        </m:sSub>
                        <m:r>
                          <a:rPr lang="en-US" i="1">
                            <a:solidFill>
                              <a:srgbClr val="E94C00"/>
                            </a:solidFill>
                            <a:latin typeface="Cambria Math" panose="02040503050406030204" pitchFamily="18" charset="0"/>
                          </a:rPr>
                          <m:t>,</m:t>
                        </m:r>
                      </m:e>
                    </m:d>
                    <m:r>
                      <a:rPr lang="en-US" i="1">
                        <a:solidFill>
                          <a:srgbClr val="E94C00"/>
                        </a:solidFill>
                        <a:latin typeface="Cambria Math" panose="02040503050406030204" pitchFamily="18" charset="0"/>
                      </a:rPr>
                      <m:t>…</m:t>
                    </m:r>
                  </m:oMath>
                </a14:m>
                <a:r>
                  <a:rPr lang="en-US" dirty="0">
                    <a:solidFill>
                      <a:srgbClr val="E94C00"/>
                    </a:solidFill>
                  </a:rPr>
                  <a:t> </a:t>
                </a:r>
                <a14:m>
                  <m:oMath xmlns:m="http://schemas.openxmlformats.org/officeDocument/2006/math">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𝐹</m:t>
                        </m:r>
                      </m:e>
                      <m:sub>
                        <m:r>
                          <a:rPr lang="en-US" i="1">
                            <a:solidFill>
                              <a:srgbClr val="E94C00"/>
                            </a:solidFill>
                            <a:latin typeface="Cambria Math" panose="02040503050406030204" pitchFamily="18" charset="0"/>
                          </a:rPr>
                          <m:t>𝑖</m:t>
                        </m:r>
                      </m:sub>
                    </m:sSub>
                    <m:d>
                      <m:dPr>
                        <m:ctrlPr>
                          <a:rPr lang="en-US" i="1">
                            <a:solidFill>
                              <a:srgbClr val="E94C00"/>
                            </a:solidFill>
                            <a:latin typeface="Cambria Math" panose="02040503050406030204" pitchFamily="18" charset="0"/>
                          </a:rPr>
                        </m:ctrlPr>
                      </m:dPr>
                      <m:e>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1</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2</m:t>
                            </m:r>
                          </m:sub>
                        </m:sSub>
                        <m:r>
                          <a:rPr lang="en-US" i="1">
                            <a:solidFill>
                              <a:srgbClr val="E94C00"/>
                            </a:solidFill>
                            <a:latin typeface="Cambria Math" panose="02040503050406030204" pitchFamily="18" charset="0"/>
                          </a:rPr>
                          <m:t>,…</m:t>
                        </m:r>
                        <m:sSub>
                          <m:sSubPr>
                            <m:ctrlPr>
                              <a:rPr lang="en-US" i="1">
                                <a:solidFill>
                                  <a:srgbClr val="E94C00"/>
                                </a:solidFill>
                                <a:latin typeface="Cambria Math" panose="02040503050406030204" pitchFamily="18" charset="0"/>
                              </a:rPr>
                            </m:ctrlPr>
                          </m:sSubPr>
                          <m:e>
                            <m:r>
                              <a:rPr lang="en-US" i="1">
                                <a:solidFill>
                                  <a:srgbClr val="E94C00"/>
                                </a:solidFill>
                                <a:latin typeface="Cambria Math" panose="02040503050406030204" pitchFamily="18" charset="0"/>
                              </a:rPr>
                              <m:t>𝑥</m:t>
                            </m:r>
                          </m:e>
                          <m:sub>
                            <m:r>
                              <a:rPr lang="en-US" i="1">
                                <a:solidFill>
                                  <a:srgbClr val="E94C00"/>
                                </a:solidFill>
                                <a:latin typeface="Cambria Math" panose="02040503050406030204" pitchFamily="18" charset="0"/>
                              </a:rPr>
                              <m:t>𝑗</m:t>
                            </m:r>
                          </m:sub>
                        </m:sSub>
                        <m:r>
                          <a:rPr lang="en-US" i="1">
                            <a:solidFill>
                              <a:srgbClr val="E94C00"/>
                            </a:solidFill>
                            <a:latin typeface="Cambria Math" panose="02040503050406030204" pitchFamily="18" charset="0"/>
                          </a:rPr>
                          <m:t>,</m:t>
                        </m:r>
                      </m:e>
                    </m:d>
                    <m:r>
                      <a:rPr lang="en-US" i="1">
                        <a:solidFill>
                          <a:srgbClr val="E94C00"/>
                        </a:solidFill>
                        <a:latin typeface="Cambria Math" panose="02040503050406030204" pitchFamily="18" charset="0"/>
                      </a:rPr>
                      <m:t>)</m:t>
                    </m:r>
                  </m:oMath>
                </a14:m>
                <a:endParaRPr lang="en-US" dirty="0">
                  <a:solidFill>
                    <a:srgbClr val="E94C00"/>
                  </a:solidFill>
                </a:endParaRPr>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320277" y="2899555"/>
                <a:ext cx="5502532" cy="411395"/>
              </a:xfrm>
              <a:prstGeom prst="rect">
                <a:avLst/>
              </a:prstGeom>
              <a:blipFill>
                <a:blip r:embed="rId3"/>
                <a:stretch>
                  <a:fillRect r="-461" b="-9091"/>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4"/>
          <a:stretch>
            <a:fillRect/>
          </a:stretch>
        </p:blipFill>
        <p:spPr>
          <a:xfrm>
            <a:off x="8651992" y="574542"/>
            <a:ext cx="2978536" cy="2941305"/>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a:p>
        </p:txBody>
      </p:sp>
      <p:grpSp>
        <p:nvGrpSpPr>
          <p:cNvPr id="40" name="Group 39">
            <a:extLst>
              <a:ext uri="{FF2B5EF4-FFF2-40B4-BE49-F238E27FC236}">
                <a16:creationId xmlns:a16="http://schemas.microsoft.com/office/drawing/2014/main" id="{E5D3205C-5EA0-BE4E-98C8-D66625394B97}"/>
              </a:ext>
            </a:extLst>
          </p:cNvPr>
          <p:cNvGrpSpPr/>
          <p:nvPr/>
        </p:nvGrpSpPr>
        <p:grpSpPr>
          <a:xfrm>
            <a:off x="5938501" y="1689755"/>
            <a:ext cx="5793374" cy="4351338"/>
            <a:chOff x="5387926" y="1698369"/>
            <a:chExt cx="6155407" cy="4700752"/>
          </a:xfrm>
        </p:grpSpPr>
        <p:pic>
          <p:nvPicPr>
            <p:cNvPr id="41" name="Picture 40">
              <a:extLst>
                <a:ext uri="{FF2B5EF4-FFF2-40B4-BE49-F238E27FC236}">
                  <a16:creationId xmlns:a16="http://schemas.microsoft.com/office/drawing/2014/main" id="{4ADFF838-708B-3042-8069-B7662F52CB78}"/>
                </a:ext>
              </a:extLst>
            </p:cNvPr>
            <p:cNvPicPr>
              <a:picLocks noChangeAspect="1"/>
            </p:cNvPicPr>
            <p:nvPr/>
          </p:nvPicPr>
          <p:blipFill>
            <a:blip r:embed="rId5"/>
            <a:stretch>
              <a:fillRect/>
            </a:stretch>
          </p:blipFill>
          <p:spPr>
            <a:xfrm>
              <a:off x="5387926" y="1698369"/>
              <a:ext cx="6155407" cy="4380180"/>
            </a:xfrm>
            <a:prstGeom prst="rect">
              <a:avLst/>
            </a:prstGeom>
          </p:spPr>
        </p:pic>
        <p:sp>
          <p:nvSpPr>
            <p:cNvPr id="42" name="TextBox 41">
              <a:extLst>
                <a:ext uri="{FF2B5EF4-FFF2-40B4-BE49-F238E27FC236}">
                  <a16:creationId xmlns:a16="http://schemas.microsoft.com/office/drawing/2014/main" id="{32CB8C9E-BFF5-E246-9A21-9959779EA36F}"/>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43" name="Oval 42">
              <a:extLst>
                <a:ext uri="{FF2B5EF4-FFF2-40B4-BE49-F238E27FC236}">
                  <a16:creationId xmlns:a16="http://schemas.microsoft.com/office/drawing/2014/main" id="{87ED2A97-1008-A443-A359-9258D7D2187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1746A6B-4B0E-FF4F-AAE3-3122195B791B}"/>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A52116-F0C5-794C-B7B6-7D273150BC07}"/>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C33DC9D-DA82-874E-9127-331FA4D7A700}"/>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B2076B-848C-8F4F-96D4-BE4D817749D7}"/>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8</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15307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extLst>
              <p:ext uri="{D42A27DB-BD31-4B8C-83A1-F6EECF244321}">
                <p14:modId xmlns:p14="http://schemas.microsoft.com/office/powerpoint/2010/main" val="102169235"/>
              </p:ext>
            </p:extLst>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839130835"/>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{09C1C723-E72D-3F4A-B09A-4F3BFC330067}tf10001063</Template>
  <TotalTime>68940</TotalTime>
  <Words>5928</Words>
  <Application>Microsoft Macintosh PowerPoint</Application>
  <PresentationFormat>Widescreen</PresentationFormat>
  <Paragraphs>573</Paragraphs>
  <Slides>40</Slides>
  <Notes>33</Notes>
  <HiddenSlides>12</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Network deployment</vt:lpstr>
      <vt:lpstr>Research hypothesis</vt:lpstr>
      <vt:lpstr>Methods - background</vt:lpstr>
      <vt:lpstr>ATD models</vt:lpstr>
      <vt:lpstr>Meteorology</vt:lpstr>
      <vt:lpstr>Multi-objective optimization</vt:lpstr>
      <vt:lpstr>Putting it all together…</vt:lpstr>
      <vt:lpstr>Maximize PED (objective 1)   |  Minimize cost (objective 2)</vt:lpstr>
      <vt:lpstr>Simulation setup</vt:lpstr>
      <vt:lpstr>Data used in the simulation</vt:lpstr>
      <vt:lpstr>Optimization run</vt:lpstr>
      <vt:lpstr>Obtained solutions</vt:lpstr>
      <vt:lpstr>Initial evaluation</vt:lpstr>
      <vt:lpstr>Initial evaluation</vt:lpstr>
      <vt:lpstr>Summary and future research plan</vt:lpstr>
      <vt:lpstr>References</vt:lpstr>
      <vt:lpstr>Evolutionary algorithms</vt:lpstr>
      <vt:lpstr>Obtained solutions</vt:lpstr>
      <vt:lpstr>Are optimal solutions better than random solutions ? </vt:lpstr>
      <vt:lpstr>PowerPoint Presentation</vt:lpstr>
      <vt:lpstr>Day-Night</vt:lpstr>
      <vt:lpstr>Seasons</vt:lpstr>
      <vt:lpstr>PowerPoint Presentation</vt:lpstr>
      <vt:lpstr>PowerPoint Presentation</vt:lpstr>
      <vt:lpstr>PowerPoint Presentation</vt:lpstr>
      <vt:lpstr>Related work</vt:lpstr>
      <vt:lpstr>PowerPoint Presentation</vt:lpstr>
      <vt:lpstr>Air pollution monitoring</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Obtained solutions</vt:lpstr>
      <vt:lpstr>Summary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1632</cp:revision>
  <dcterms:created xsi:type="dcterms:W3CDTF">2019-07-31T12:43:44Z</dcterms:created>
  <dcterms:modified xsi:type="dcterms:W3CDTF">2019-11-04T11:13:24Z</dcterms:modified>
</cp:coreProperties>
</file>